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
  </p:notesMasterIdLst>
  <p:handoutMasterIdLst>
    <p:handoutMasterId r:id="rId10"/>
  </p:handoutMasterIdLst>
  <p:sldIdLst>
    <p:sldId id="257" r:id="rId3"/>
    <p:sldId id="269" r:id="rId4"/>
    <p:sldId id="270" r:id="rId5"/>
    <p:sldId id="272" r:id="rId6"/>
    <p:sldId id="271" r:id="rId7"/>
    <p:sldId id="273" r:id="rId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A12"/>
    <a:srgbClr val="14FC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94660"/>
  </p:normalViewPr>
  <p:slideViewPr>
    <p:cSldViewPr>
      <p:cViewPr varScale="1">
        <p:scale>
          <a:sx n="74" d="100"/>
          <a:sy n="74" d="100"/>
        </p:scale>
        <p:origin x="144" y="60"/>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E5B4EDC-59C0-49C7-8ADA-5A781B329E02}" type="datetimeFigureOut">
              <a:rPr kumimoji="1" lang="en-US" altLang="ja-JP"/>
              <a:t>12/21/2015</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79429053-DC2A-4342-ADD4-2FD729D91E2C}" type="slidenum">
              <a:rPr kumimoji="1" lang="ja-JP"/>
              <a:t>‹#›</a:t>
            </a:fld>
            <a:endParaRPr kumimoji="1" lang="ja-JP"/>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2D8D46A-B586-417D-BFBD-8C8FE0AAF762}" type="datetimeFigureOut">
              <a:t>2015/12/21</a:t>
            </a:fld>
            <a:endParaRPr kumimoji="1" lang="ja-JP"/>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3EBA5BD7-F043-4D1B-AA17-CD412FC534DE}" type="slidenum">
              <a:t>‹#›</a:t>
            </a:fld>
            <a:endParaRPr kumimoji="1" lang="ja-JP"/>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kumimoji="1" lang="ja-JP" sz="1600" kern="1200">
        <a:solidFill>
          <a:schemeClr val="tx1"/>
        </a:solidFill>
        <a:latin typeface="+mn-lt"/>
        <a:ea typeface="+mn-ea"/>
        <a:cs typeface="+mn-cs"/>
      </a:defRPr>
    </a:lvl1pPr>
    <a:lvl2pPr marL="609493" algn="l" defTabSz="1218987" rtl="0" eaLnBrk="1" latinLnBrk="0" hangingPunct="1">
      <a:defRPr kumimoji="1" lang="ja-JP" sz="1600" kern="1200">
        <a:solidFill>
          <a:schemeClr val="tx1"/>
        </a:solidFill>
        <a:latin typeface="+mn-lt"/>
        <a:ea typeface="+mn-ea"/>
        <a:cs typeface="+mn-cs"/>
      </a:defRPr>
    </a:lvl2pPr>
    <a:lvl3pPr marL="1218987" algn="l" defTabSz="1218987" rtl="0" eaLnBrk="1" latinLnBrk="0" hangingPunct="1">
      <a:defRPr kumimoji="1" lang="ja-JP" sz="1600" kern="1200">
        <a:solidFill>
          <a:schemeClr val="tx1"/>
        </a:solidFill>
        <a:latin typeface="+mn-lt"/>
        <a:ea typeface="+mn-ea"/>
        <a:cs typeface="+mn-cs"/>
      </a:defRPr>
    </a:lvl3pPr>
    <a:lvl4pPr marL="1828480" algn="l" defTabSz="1218987" rtl="0" eaLnBrk="1" latinLnBrk="0" hangingPunct="1">
      <a:defRPr kumimoji="1" lang="ja-JP" sz="1600" kern="1200">
        <a:solidFill>
          <a:schemeClr val="tx1"/>
        </a:solidFill>
        <a:latin typeface="+mn-lt"/>
        <a:ea typeface="+mn-ea"/>
        <a:cs typeface="+mn-cs"/>
      </a:defRPr>
    </a:lvl4pPr>
    <a:lvl5pPr marL="2437973" algn="l" defTabSz="1218987" rtl="0" eaLnBrk="1" latinLnBrk="0" hangingPunct="1">
      <a:defRPr kumimoji="1" lang="ja-JP" sz="1600" kern="1200">
        <a:solidFill>
          <a:schemeClr val="tx1"/>
        </a:solidFill>
        <a:latin typeface="+mn-lt"/>
        <a:ea typeface="+mn-ea"/>
        <a:cs typeface="+mn-cs"/>
      </a:defRPr>
    </a:lvl5pPr>
    <a:lvl6pPr marL="3047467" algn="l" defTabSz="1218987" rtl="0" eaLnBrk="1" latinLnBrk="0" hangingPunct="1">
      <a:defRPr kumimoji="1" lang="ja-JP" sz="1600" kern="1200">
        <a:solidFill>
          <a:schemeClr val="tx1"/>
        </a:solidFill>
        <a:latin typeface="+mn-lt"/>
        <a:ea typeface="+mn-ea"/>
        <a:cs typeface="+mn-cs"/>
      </a:defRPr>
    </a:lvl6pPr>
    <a:lvl7pPr marL="3656960" algn="l" defTabSz="1218987" rtl="0" eaLnBrk="1" latinLnBrk="0" hangingPunct="1">
      <a:defRPr kumimoji="1" lang="ja-JP" sz="1600" kern="1200">
        <a:solidFill>
          <a:schemeClr val="tx1"/>
        </a:solidFill>
        <a:latin typeface="+mn-lt"/>
        <a:ea typeface="+mn-ea"/>
        <a:cs typeface="+mn-cs"/>
      </a:defRPr>
    </a:lvl7pPr>
    <a:lvl8pPr marL="4266453" algn="l" defTabSz="1218987" rtl="0" eaLnBrk="1" latinLnBrk="0" hangingPunct="1">
      <a:defRPr kumimoji="1" lang="ja-JP" sz="1600" kern="1200">
        <a:solidFill>
          <a:schemeClr val="tx1"/>
        </a:solidFill>
        <a:latin typeface="+mn-lt"/>
        <a:ea typeface="+mn-ea"/>
        <a:cs typeface="+mn-cs"/>
      </a:defRPr>
    </a:lvl8pPr>
    <a:lvl9pPr marL="4875947" algn="l" defTabSz="1218987" rtl="0" eaLnBrk="1" latinLnBrk="0" hangingPunct="1">
      <a:defRPr kumimoji="1" lang="ja-JP"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1</a:t>
            </a:fld>
            <a:endParaRPr kumimoji="1" lang="ja-JP" altLang="en-US"/>
          </a:p>
        </p:txBody>
      </p:sp>
    </p:spTree>
    <p:extLst>
      <p:ext uri="{BB962C8B-B14F-4D97-AF65-F5344CB8AC3E}">
        <p14:creationId xmlns:p14="http://schemas.microsoft.com/office/powerpoint/2010/main" val="8007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ゲームタイトルをどんと発表したうえでどのようなものかをスライドの内容程度の荒っぽさで話してもらっても構わない。最後の内容は言わなくてもいい。</a:t>
            </a:r>
            <a:endParaRPr kumimoji="1" lang="en-US" altLang="ja-JP" dirty="0" smtClean="0"/>
          </a:p>
          <a:p>
            <a:r>
              <a:rPr kumimoji="1" lang="ja-JP" altLang="en-US" dirty="0" smtClean="0"/>
              <a:t>詳細は言わず大雑把に表現する。戦争するゲームだと伝えればわかりやすい。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2</a:t>
            </a:fld>
            <a:endParaRPr kumimoji="1" lang="ja-JP" altLang="en-US"/>
          </a:p>
        </p:txBody>
      </p:sp>
    </p:spTree>
    <p:extLst>
      <p:ext uri="{BB962C8B-B14F-4D97-AF65-F5344CB8AC3E}">
        <p14:creationId xmlns:p14="http://schemas.microsoft.com/office/powerpoint/2010/main" val="7651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プレイヤーを楽しませたいエンターテインメント性の提示を重視する。最後のハイライトはその意味で。</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3</a:t>
            </a:fld>
            <a:endParaRPr kumimoji="1" lang="ja-JP" altLang="en-US"/>
          </a:p>
        </p:txBody>
      </p:sp>
    </p:spTree>
    <p:extLst>
      <p:ext uri="{BB962C8B-B14F-4D97-AF65-F5344CB8AC3E}">
        <p14:creationId xmlns:p14="http://schemas.microsoft.com/office/powerpoint/2010/main" val="28776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ゲーム制度については追加したいコメントとかを基本的に言っていればいい。</a:t>
            </a:r>
            <a:endParaRPr kumimoji="1" lang="en-US" altLang="ja-JP" dirty="0" smtClean="0"/>
          </a:p>
          <a:p>
            <a:r>
              <a:rPr kumimoji="1" lang="ja-JP" altLang="en-US" dirty="0" smtClean="0"/>
              <a:t>ルールはシンプルなのでいうほどの説明時間は食わないはず。</a:t>
            </a:r>
            <a:endParaRPr kumimoji="1" lang="en-US" altLang="ja-JP" dirty="0" smtClean="0"/>
          </a:p>
          <a:p>
            <a:r>
              <a:rPr kumimoji="1" lang="ja-JP" altLang="en-US" dirty="0" smtClean="0"/>
              <a:t>アプリ画面は自動的に動くから、「ＳＣＯＲＥ３ｐｔ」って表示されたら次のスライドに移ってもいい。</a:t>
            </a:r>
            <a:endParaRPr kumimoji="1" lang="en-US" altLang="ja-JP" dirty="0" smtClean="0"/>
          </a:p>
          <a:p>
            <a:r>
              <a:rPr kumimoji="1" lang="ja-JP" altLang="en-US" dirty="0" smtClean="0"/>
              <a:t>関連企業のアイテムとかそういう話を織り込むならここ、また店にアイテム設置するなどの応用例のここで説明していい。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4</a:t>
            </a:fld>
            <a:endParaRPr kumimoji="1" lang="ja-JP" altLang="en-US"/>
          </a:p>
        </p:txBody>
      </p:sp>
    </p:spTree>
    <p:extLst>
      <p:ext uri="{BB962C8B-B14F-4D97-AF65-F5344CB8AC3E}">
        <p14:creationId xmlns:p14="http://schemas.microsoft.com/office/powerpoint/2010/main" val="2363540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シュミレーターのリンクがあるのでそちらに飛んで参考程度に提示するのもあり。</a:t>
            </a:r>
            <a:endParaRPr kumimoji="1" lang="en-US" altLang="ja-JP" dirty="0" smtClean="0"/>
          </a:p>
          <a:p>
            <a:r>
              <a:rPr kumimoji="1" lang="ja-JP" altLang="en-US" dirty="0" smtClean="0"/>
              <a:t>その場の時間配分などに任せる。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5</a:t>
            </a:fld>
            <a:endParaRPr kumimoji="1" lang="ja-JP" altLang="en-US"/>
          </a:p>
        </p:txBody>
      </p:sp>
    </p:spTree>
    <p:extLst>
      <p:ext uri="{BB962C8B-B14F-4D97-AF65-F5344CB8AC3E}">
        <p14:creationId xmlns:p14="http://schemas.microsoft.com/office/powerpoint/2010/main" val="236790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詳細などはあまり話さずに飛ばし気味でよい。</a:t>
            </a:r>
            <a:endParaRPr kumimoji="1" lang="en-US" altLang="ja-JP" dirty="0" smtClean="0"/>
          </a:p>
          <a:p>
            <a:r>
              <a:rPr kumimoji="1" lang="ja-JP" altLang="en-US" dirty="0" smtClean="0"/>
              <a:t>また、企業が投資してきた場合の対応などのほうを口頭で説明した方がいい。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6</a:t>
            </a:fld>
            <a:endParaRPr kumimoji="1" lang="ja-JP" altLang="en-US"/>
          </a:p>
        </p:txBody>
      </p:sp>
    </p:spTree>
    <p:extLst>
      <p:ext uri="{BB962C8B-B14F-4D97-AF65-F5344CB8AC3E}">
        <p14:creationId xmlns:p14="http://schemas.microsoft.com/office/powerpoint/2010/main" val="305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21" name="対角線"/>
          <p:cNvGrpSpPr/>
          <p:nvPr/>
        </p:nvGrpSpPr>
        <p:grpSpPr>
          <a:xfrm>
            <a:off x="7516443" y="4145281"/>
            <a:ext cx="4686117" cy="2731407"/>
            <a:chOff x="5638800" y="3108960"/>
            <a:chExt cx="3515503" cy="2048555"/>
          </a:xfrm>
        </p:grpSpPr>
        <p:cxnSp>
          <p:nvCxnSpPr>
            <p:cNvPr id="14" name="直線コネクタ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コネクタ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線コネクタ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下罫線"/>
          <p:cNvGrpSpPr/>
          <p:nvPr/>
        </p:nvGrpSpPr>
        <p:grpSpPr>
          <a:xfrm>
            <a:off x="-8916" y="6057149"/>
            <a:ext cx="5498726" cy="820207"/>
            <a:chOff x="-6689" y="4553748"/>
            <a:chExt cx="4125119" cy="615155"/>
          </a:xfrm>
        </p:grpSpPr>
        <p:sp>
          <p:nvSpPr>
            <p:cNvPr id="9" name="フリーフォーム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0" name="フリーフォーム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1" name="フリーフォーム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grpSp>
      <p:sp>
        <p:nvSpPr>
          <p:cNvPr id="2" name="タイトル 1"/>
          <p:cNvSpPr>
            <a:spLocks noGrp="1"/>
          </p:cNvSpPr>
          <p:nvPr>
            <p:ph type="ctrTitle"/>
          </p:nvPr>
        </p:nvSpPr>
        <p:spPr>
          <a:xfrm>
            <a:off x="1625176" y="584200"/>
            <a:ext cx="8735325" cy="2000251"/>
          </a:xfrm>
        </p:spPr>
        <p:txBody>
          <a:bodyPr>
            <a:normAutofit/>
          </a:bodyPr>
          <a:lstStyle>
            <a:lvl1pPr latinLnBrk="0">
              <a:defRPr kumimoji="1" lang="ja-JP" sz="5400"/>
            </a:lvl1pPr>
          </a:lstStyle>
          <a:p>
            <a:r>
              <a:rPr kumimoji="1" lang="ja-JP" altLang="en-US" smtClean="0"/>
              <a:t>マスター タイトルの書式設定</a:t>
            </a:r>
            <a:endParaRPr kumimoji="1" lang="ja-JP"/>
          </a:p>
        </p:txBody>
      </p:sp>
      <p:sp>
        <p:nvSpPr>
          <p:cNvPr id="3" name="サブタイトル 2"/>
          <p:cNvSpPr>
            <a:spLocks noGrp="1"/>
          </p:cNvSpPr>
          <p:nvPr>
            <p:ph type="subTitle" idx="1"/>
          </p:nvPr>
        </p:nvSpPr>
        <p:spPr>
          <a:xfrm>
            <a:off x="1625176" y="2616200"/>
            <a:ext cx="8735325" cy="1752600"/>
          </a:xfrm>
        </p:spPr>
        <p:txBody>
          <a:bodyPr>
            <a:normAutofit/>
          </a:bodyPr>
          <a:lstStyle>
            <a:lvl1pPr marL="0" indent="0" algn="l" latinLnBrk="0">
              <a:spcBef>
                <a:spcPts val="0"/>
              </a:spcBef>
              <a:buNone/>
              <a:defRPr kumimoji="1" lang="ja-JP" sz="2800" cap="all" spc="200" baseline="0">
                <a:solidFill>
                  <a:schemeClr val="accent1"/>
                </a:solidFill>
              </a:defRPr>
            </a:lvl1pPr>
            <a:lvl2pPr marL="609493" indent="0" algn="ctr" latinLnBrk="0">
              <a:buNone/>
              <a:defRPr kumimoji="1" lang="ja-JP">
                <a:solidFill>
                  <a:schemeClr val="tx1">
                    <a:tint val="75000"/>
                  </a:schemeClr>
                </a:solidFill>
              </a:defRPr>
            </a:lvl2pPr>
            <a:lvl3pPr marL="1218987" indent="0" algn="ctr" latinLnBrk="0">
              <a:buNone/>
              <a:defRPr kumimoji="1" lang="ja-JP">
                <a:solidFill>
                  <a:schemeClr val="tx1">
                    <a:tint val="75000"/>
                  </a:schemeClr>
                </a:solidFill>
              </a:defRPr>
            </a:lvl3pPr>
            <a:lvl4pPr marL="1828480" indent="0" algn="ctr" latinLnBrk="0">
              <a:buNone/>
              <a:defRPr kumimoji="1" lang="ja-JP">
                <a:solidFill>
                  <a:schemeClr val="tx1">
                    <a:tint val="75000"/>
                  </a:schemeClr>
                </a:solidFill>
              </a:defRPr>
            </a:lvl4pPr>
            <a:lvl5pPr marL="2437973" indent="0" algn="ctr" latinLnBrk="0">
              <a:buNone/>
              <a:defRPr kumimoji="1" lang="ja-JP">
                <a:solidFill>
                  <a:schemeClr val="tx1">
                    <a:tint val="75000"/>
                  </a:schemeClr>
                </a:solidFill>
              </a:defRPr>
            </a:lvl5pPr>
            <a:lvl6pPr marL="3047467" indent="0" algn="ctr" latinLnBrk="0">
              <a:buNone/>
              <a:defRPr kumimoji="1" lang="ja-JP">
                <a:solidFill>
                  <a:schemeClr val="tx1">
                    <a:tint val="75000"/>
                  </a:schemeClr>
                </a:solidFill>
              </a:defRPr>
            </a:lvl6pPr>
            <a:lvl7pPr marL="3656960" indent="0" algn="ctr" latinLnBrk="0">
              <a:buNone/>
              <a:defRPr kumimoji="1" lang="ja-JP">
                <a:solidFill>
                  <a:schemeClr val="tx1">
                    <a:tint val="75000"/>
                  </a:schemeClr>
                </a:solidFill>
              </a:defRPr>
            </a:lvl7pPr>
            <a:lvl8pPr marL="4266453" indent="0" algn="ctr" latinLnBrk="0">
              <a:buNone/>
              <a:defRPr kumimoji="1" lang="ja-JP">
                <a:solidFill>
                  <a:schemeClr val="tx1">
                    <a:tint val="75000"/>
                  </a:schemeClr>
                </a:solidFill>
              </a:defRPr>
            </a:lvl8pPr>
            <a:lvl9pPr marL="4875947" indent="0" algn="ctr" latinLnBrk="0">
              <a:buNone/>
              <a:defRPr kumimoji="1" lang="ja-JP">
                <a:solidFill>
                  <a:schemeClr val="tx1">
                    <a:tint val="75000"/>
                  </a:schemeClr>
                </a:solidFill>
              </a:defRPr>
            </a:lvl9pPr>
          </a:lstStyle>
          <a:p>
            <a:r>
              <a:rPr kumimoji="1" lang="ja-JP" altLang="en-US" smtClean="0"/>
              <a:t>マスター サブタイトルの書式設定</a:t>
            </a:r>
            <a:endParaRPr kumimoji="1" lang="ja-JP"/>
          </a:p>
        </p:txBody>
      </p:sp>
      <p:sp>
        <p:nvSpPr>
          <p:cNvPr id="22" name="日付プレースホルダー 21"/>
          <p:cNvSpPr>
            <a:spLocks noGrp="1"/>
          </p:cNvSpPr>
          <p:nvPr>
            <p:ph type="dt" sz="half" idx="10"/>
          </p:nvPr>
        </p:nvSpPr>
        <p:spPr/>
        <p:txBody>
          <a:bodyPr/>
          <a:lstStyle/>
          <a:p>
            <a:fld id="{F0DFD029-FB74-4578-B929-F66AA97659CA}" type="datetimeFigureOut">
              <a:t>2015/12/21</a:t>
            </a:fld>
            <a:endParaRPr kumimoji="1" lang="ja-JP"/>
          </a:p>
        </p:txBody>
      </p:sp>
      <p:sp>
        <p:nvSpPr>
          <p:cNvPr id="23" name="フッター プレースホルダー 22"/>
          <p:cNvSpPr>
            <a:spLocks noGrp="1"/>
          </p:cNvSpPr>
          <p:nvPr>
            <p:ph type="ftr" sz="quarter" idx="11"/>
          </p:nvPr>
        </p:nvSpPr>
        <p:spPr/>
        <p:txBody>
          <a:bodyPr/>
          <a:lstStyle/>
          <a:p>
            <a:endParaRPr kumimoji="1" lang="ja-JP"/>
          </a:p>
        </p:txBody>
      </p:sp>
      <p:sp>
        <p:nvSpPr>
          <p:cNvPr id="24" name="スライド番号プレースホルダー 2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p:txBody>
          <a:bodyPr vert="eaVert"/>
          <a:lstStyle>
            <a:lvl5pPr latinLnBrk="0">
              <a:defRPr kumimoji="1" lang="ja-JP"/>
            </a:lvl5pPr>
            <a:lvl6pPr latinLnBrk="0">
              <a:defRPr kumimoji="1" lang="ja-JP"/>
            </a:lvl6pPr>
            <a:lvl7pPr latinLnBrk="0">
              <a:defRPr kumimoji="1" lang="ja-JP"/>
            </a:lvl7pPr>
            <a:lvl8pPr latinLnBrk="0">
              <a:defRPr kumimoji="1" lang="ja-JP" baseline="0"/>
            </a:lvl8pPr>
            <a:lvl9pPr latinLnBrk="0">
              <a:defRPr kumimoji="1" lang="ja-JP"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2015/12/21</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6898" y="584200"/>
            <a:ext cx="2742486" cy="5588000"/>
          </a:xfrm>
        </p:spPr>
        <p:txBody>
          <a:bodyPr vert="eaVert"/>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a:xfrm>
            <a:off x="1218882" y="584200"/>
            <a:ext cx="7414869" cy="5588000"/>
          </a:xfrm>
        </p:spPr>
        <p:txBody>
          <a:bodyPr vert="eaVert"/>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2015/12/21</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p:txBody>
          <a:bodyPr/>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2015/12/21</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625177" y="2209801"/>
            <a:ext cx="8938472" cy="2764335"/>
          </a:xfrm>
        </p:spPr>
        <p:txBody>
          <a:bodyPr anchor="b">
            <a:normAutofit/>
          </a:bodyPr>
          <a:lstStyle>
            <a:lvl1pPr algn="l" latinLnBrk="0">
              <a:defRPr kumimoji="1" lang="ja-JP" sz="5400" b="0" cap="none" baseline="0"/>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625176" y="4951266"/>
            <a:ext cx="7069519" cy="1220933"/>
          </a:xfrm>
        </p:spPr>
        <p:txBody>
          <a:bodyPr anchor="t">
            <a:normAutofit/>
          </a:bodyPr>
          <a:lstStyle>
            <a:lvl1pPr marL="0" indent="0" latinLnBrk="0">
              <a:spcBef>
                <a:spcPts val="0"/>
              </a:spcBef>
              <a:buNone/>
              <a:defRPr kumimoji="1" lang="ja-JP" sz="2800" cap="all" spc="200" baseline="0">
                <a:solidFill>
                  <a:schemeClr val="accent1"/>
                </a:solidFill>
              </a:defRPr>
            </a:lvl1pPr>
            <a:lvl2pPr marL="609493" indent="0" latinLnBrk="0">
              <a:buNone/>
              <a:defRPr kumimoji="1" lang="ja-JP" sz="2400">
                <a:solidFill>
                  <a:schemeClr val="tx1">
                    <a:tint val="75000"/>
                  </a:schemeClr>
                </a:solidFill>
              </a:defRPr>
            </a:lvl2pPr>
            <a:lvl3pPr marL="1218987" indent="0" latinLnBrk="0">
              <a:buNone/>
              <a:defRPr kumimoji="1" lang="ja-JP" sz="2100">
                <a:solidFill>
                  <a:schemeClr val="tx1">
                    <a:tint val="75000"/>
                  </a:schemeClr>
                </a:solidFill>
              </a:defRPr>
            </a:lvl3pPr>
            <a:lvl4pPr marL="1828480" indent="0" latinLnBrk="0">
              <a:buNone/>
              <a:defRPr kumimoji="1" lang="ja-JP" sz="1900">
                <a:solidFill>
                  <a:schemeClr val="tx1">
                    <a:tint val="75000"/>
                  </a:schemeClr>
                </a:solidFill>
              </a:defRPr>
            </a:lvl4pPr>
            <a:lvl5pPr marL="2437973" indent="0" latinLnBrk="0">
              <a:buNone/>
              <a:defRPr kumimoji="1" lang="ja-JP" sz="1900">
                <a:solidFill>
                  <a:schemeClr val="tx1">
                    <a:tint val="75000"/>
                  </a:schemeClr>
                </a:solidFill>
              </a:defRPr>
            </a:lvl5pPr>
            <a:lvl6pPr marL="3047467" indent="0" latinLnBrk="0">
              <a:buNone/>
              <a:defRPr kumimoji="1" lang="ja-JP" sz="1900">
                <a:solidFill>
                  <a:schemeClr val="tx1">
                    <a:tint val="75000"/>
                  </a:schemeClr>
                </a:solidFill>
              </a:defRPr>
            </a:lvl6pPr>
            <a:lvl7pPr marL="3656960" indent="0" latinLnBrk="0">
              <a:buNone/>
              <a:defRPr kumimoji="1" lang="ja-JP" sz="1900">
                <a:solidFill>
                  <a:schemeClr val="tx1">
                    <a:tint val="75000"/>
                  </a:schemeClr>
                </a:solidFill>
              </a:defRPr>
            </a:lvl7pPr>
            <a:lvl8pPr marL="4266453" indent="0" latinLnBrk="0">
              <a:buNone/>
              <a:defRPr kumimoji="1" lang="ja-JP" sz="1900">
                <a:solidFill>
                  <a:schemeClr val="tx1">
                    <a:tint val="75000"/>
                  </a:schemeClr>
                </a:solidFill>
              </a:defRPr>
            </a:lvl8pPr>
            <a:lvl9pPr marL="4875947" indent="0" latinLnBrk="0">
              <a:buNone/>
              <a:defRPr kumimoji="1" lang="ja-JP" sz="1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0DFD029-FB74-4578-B929-F66AA97659CA}" type="datetimeFigureOut">
              <a:t>2015/12/21</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grpSp>
        <p:nvGrpSpPr>
          <p:cNvPr id="11" name="対角線"/>
          <p:cNvGrpSpPr/>
          <p:nvPr/>
        </p:nvGrpSpPr>
        <p:grpSpPr>
          <a:xfrm>
            <a:off x="7516443" y="4145281"/>
            <a:ext cx="4686117" cy="2731407"/>
            <a:chOff x="5638800" y="3108960"/>
            <a:chExt cx="3515503" cy="2048555"/>
          </a:xfrm>
        </p:grpSpPr>
        <p:cxnSp>
          <p:nvCxnSpPr>
            <p:cNvPr id="12" name="直線コネクタ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線コネクタ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線コネクタ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sz="half" idx="1"/>
          </p:nvPr>
        </p:nvSpPr>
        <p:spPr>
          <a:xfrm>
            <a:off x="1218883"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コンテンツ プレースホルダー 3"/>
          <p:cNvSpPr>
            <a:spLocks noGrp="1"/>
          </p:cNvSpPr>
          <p:nvPr>
            <p:ph sz="half" idx="2"/>
          </p:nvPr>
        </p:nvSpPr>
        <p:spPr>
          <a:xfrm>
            <a:off x="6500707"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fld id="{F0DFD029-FB74-4578-B929-F66AA97659CA}" type="datetimeFigureOut">
              <a:t>2015/12/21</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lvl1pPr latinLnBrk="0">
              <a:defRPr kumimoji="1" lang="ja-JP"/>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218883"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18883"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テキスト プレースホルダー 4"/>
          <p:cNvSpPr>
            <a:spLocks noGrp="1"/>
          </p:cNvSpPr>
          <p:nvPr>
            <p:ph type="body" sz="quarter" idx="3"/>
          </p:nvPr>
        </p:nvSpPr>
        <p:spPr>
          <a:xfrm>
            <a:off x="6496644"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500707"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baseline="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fld id="{F0DFD029-FB74-4578-B929-F66AA97659CA}" type="datetimeFigureOut">
              <a:t>2015/12/21</a:t>
            </a:fld>
            <a:endParaRPr kumimoji="1" lang="ja-JP"/>
          </a:p>
        </p:txBody>
      </p:sp>
      <p:sp>
        <p:nvSpPr>
          <p:cNvPr id="8" name="フッター プレースホルダー 7"/>
          <p:cNvSpPr>
            <a:spLocks noGrp="1"/>
          </p:cNvSpPr>
          <p:nvPr>
            <p:ph type="ftr" sz="quarter" idx="11"/>
          </p:nvPr>
        </p:nvSpPr>
        <p:spPr/>
        <p:txBody>
          <a:bodyPr/>
          <a:lstStyle/>
          <a:p>
            <a:endParaRPr kumimoji="1" lang="ja-JP"/>
          </a:p>
        </p:txBody>
      </p:sp>
      <p:sp>
        <p:nvSpPr>
          <p:cNvPr id="9" name="スライド番号プレースホルダー 8"/>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日付プレースホルダー 2"/>
          <p:cNvSpPr>
            <a:spLocks noGrp="1"/>
          </p:cNvSpPr>
          <p:nvPr>
            <p:ph type="dt" sz="half" idx="10"/>
          </p:nvPr>
        </p:nvSpPr>
        <p:spPr/>
        <p:txBody>
          <a:bodyPr/>
          <a:lstStyle/>
          <a:p>
            <a:fld id="{F0DFD029-FB74-4578-B929-F66AA97659CA}" type="datetimeFigureOut">
              <a:t>2015/12/21</a:t>
            </a:fld>
            <a:endParaRPr kumimoji="1" lang="ja-JP"/>
          </a:p>
        </p:txBody>
      </p:sp>
      <p:sp>
        <p:nvSpPr>
          <p:cNvPr id="4" name="フッター プレースホルダー 3"/>
          <p:cNvSpPr>
            <a:spLocks noGrp="1"/>
          </p:cNvSpPr>
          <p:nvPr>
            <p:ph type="ftr" sz="quarter" idx="11"/>
          </p:nvPr>
        </p:nvSpPr>
        <p:spPr/>
        <p:txBody>
          <a:bodyPr/>
          <a:lstStyle/>
          <a:p>
            <a:endParaRPr kumimoji="1" lang="ja-JP"/>
          </a:p>
        </p:txBody>
      </p:sp>
      <p:sp>
        <p:nvSpPr>
          <p:cNvPr id="5" name="スライド番号プレースホルダー 4"/>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0DFD029-FB74-4578-B929-F66AA97659CA}" type="datetimeFigureOut">
              <a:t>2015/12/21</a:t>
            </a:fld>
            <a:endParaRPr kumimoji="1" lang="ja-JP"/>
          </a:p>
        </p:txBody>
      </p:sp>
      <p:sp>
        <p:nvSpPr>
          <p:cNvPr id="3" name="フッター プレースホルダー 2"/>
          <p:cNvSpPr>
            <a:spLocks noGrp="1"/>
          </p:cNvSpPr>
          <p:nvPr>
            <p:ph type="ftr" sz="quarter" idx="11"/>
          </p:nvPr>
        </p:nvSpPr>
        <p:spPr/>
        <p:txBody>
          <a:bodyPr/>
          <a:lstStyle/>
          <a:p>
            <a:endParaRPr kumimoji="1" lang="ja-JP"/>
          </a:p>
        </p:txBody>
      </p:sp>
      <p:sp>
        <p:nvSpPr>
          <p:cNvPr id="4" name="スライド番号プレースホルダー 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a:xfrm>
            <a:off x="5484971" y="584200"/>
            <a:ext cx="6094413" cy="558800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2015/12/21</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図プレースホルダー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latinLnBrk="0">
              <a:buNone/>
              <a:defRPr kumimoji="1" lang="ja-JP" sz="2800"/>
            </a:lvl1pPr>
            <a:lvl2pPr marL="609493" indent="0" latinLnBrk="0">
              <a:buNone/>
              <a:defRPr kumimoji="1" lang="ja-JP" sz="3700"/>
            </a:lvl2pPr>
            <a:lvl3pPr marL="1218987" indent="0" latinLnBrk="0">
              <a:buNone/>
              <a:defRPr kumimoji="1" lang="ja-JP" sz="3200"/>
            </a:lvl3pPr>
            <a:lvl4pPr marL="1828480" indent="0" latinLnBrk="0">
              <a:buNone/>
              <a:defRPr kumimoji="1" lang="ja-JP" sz="2700"/>
            </a:lvl4pPr>
            <a:lvl5pPr marL="2437973" indent="0" latinLnBrk="0">
              <a:buNone/>
              <a:defRPr kumimoji="1" lang="ja-JP" sz="2700"/>
            </a:lvl5pPr>
            <a:lvl6pPr marL="3047467" indent="0" latinLnBrk="0">
              <a:buNone/>
              <a:defRPr kumimoji="1" lang="ja-JP" sz="2700"/>
            </a:lvl6pPr>
            <a:lvl7pPr marL="3656960" indent="0" latinLnBrk="0">
              <a:buNone/>
              <a:defRPr kumimoji="1" lang="ja-JP" sz="2700"/>
            </a:lvl7pPr>
            <a:lvl8pPr marL="4266453" indent="0" latinLnBrk="0">
              <a:buNone/>
              <a:defRPr kumimoji="1" lang="ja-JP" sz="2700"/>
            </a:lvl8pPr>
            <a:lvl9pPr marL="4875947" indent="0" latinLnBrk="0">
              <a:buNone/>
              <a:defRPr kumimoji="1" lang="ja-JP" sz="2700"/>
            </a:lvl9pPr>
          </a:lstStyle>
          <a:p>
            <a:r>
              <a:rPr kumimoji="1" lang="ja-JP" altLang="en-US" smtClean="0"/>
              <a:t>図を追加</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2015/12/21</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の線"/>
          <p:cNvGrpSpPr/>
          <p:nvPr/>
        </p:nvGrpSpPr>
        <p:grpSpPr>
          <a:xfrm>
            <a:off x="-15870" y="-3174"/>
            <a:ext cx="819993" cy="5229225"/>
            <a:chOff x="-11906" y="-2381"/>
            <a:chExt cx="615155" cy="3921919"/>
          </a:xfrm>
        </p:grpSpPr>
        <p:sp>
          <p:nvSpPr>
            <p:cNvPr id="10" name="フリーフォーム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1" name="フリーフォーム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4" name="フリーフォーム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grpSp>
      <p:sp>
        <p:nvSpPr>
          <p:cNvPr id="2" name="タイトル プレースホルダー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F0DFD029-FB74-4578-B929-F66AA97659CA}" type="datetimeFigureOut">
              <a:rPr lang="en-US" altLang="zh-CN" smtClean="0"/>
              <a:pPr/>
              <a:t>12/21/2015</a:t>
            </a:fld>
            <a:endParaRPr lang="en-US" altLang="zh-CN"/>
          </a:p>
        </p:txBody>
      </p:sp>
      <p:sp>
        <p:nvSpPr>
          <p:cNvPr id="5" name="フッター プレースホルダー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endParaRPr lang="zh-CN" altLang="en-US"/>
          </a:p>
        </p:txBody>
      </p:sp>
      <p:sp>
        <p:nvSpPr>
          <p:cNvPr id="6" name="スライド番号プレースホルダー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C014DD1E-5D91-48A3-AD6D-45FBA980D106}" type="slidenum">
              <a:rPr lang="en-US" altLang="zh-CN" smtClean="0"/>
              <a:pPr/>
              <a:t>‹#›</a:t>
            </a:fld>
            <a:endParaRPr lang="en-US" altLang="zh-CN"/>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kumimoji="1" lang="ja-JP" sz="3600" kern="1200">
          <a:solidFill>
            <a:schemeClr val="tx1"/>
          </a:solidFill>
          <a:latin typeface="Meiryo UI" pitchFamily="34" charset="-128"/>
          <a:ea typeface="Meiryo UI" pitchFamily="34" charset="-128"/>
          <a:cs typeface="Meiryo UI" pitchFamily="34" charset="-128"/>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lang="ja-JP" sz="2800" kern="1200">
          <a:solidFill>
            <a:schemeClr val="tx1"/>
          </a:solidFill>
          <a:latin typeface="Meiryo UI" pitchFamily="34" charset="-128"/>
          <a:ea typeface="Meiryo UI" pitchFamily="34" charset="-128"/>
          <a:cs typeface="Meiryo UI" pitchFamily="34" charset="-128"/>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400" kern="1200">
          <a:solidFill>
            <a:schemeClr val="tx1"/>
          </a:solidFill>
          <a:latin typeface="Meiryo UI" pitchFamily="34" charset="-128"/>
          <a:ea typeface="Meiryo UI" pitchFamily="34" charset="-128"/>
          <a:cs typeface="Meiryo UI" pitchFamily="34" charset="-128"/>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9pPr>
    </p:bodyStyle>
    <p:otherStyle>
      <a:defPPr>
        <a:defRPr kumimoji="1" lang="ja-JP"/>
      </a:defPPr>
      <a:lvl1pPr marL="0" algn="l" defTabSz="1218987" rtl="0" eaLnBrk="1" latinLnBrk="0" hangingPunct="1">
        <a:defRPr kumimoji="1" lang="ja-JP" sz="2400" kern="1200">
          <a:solidFill>
            <a:schemeClr val="tx1"/>
          </a:solidFill>
          <a:latin typeface="+mn-lt"/>
          <a:ea typeface="+mn-ea"/>
          <a:cs typeface="+mn-cs"/>
        </a:defRPr>
      </a:lvl1pPr>
      <a:lvl2pPr marL="609493" algn="l" defTabSz="1218987" rtl="0" eaLnBrk="1" latinLnBrk="0" hangingPunct="1">
        <a:defRPr kumimoji="1" lang="ja-JP" sz="2400" kern="1200">
          <a:solidFill>
            <a:schemeClr val="tx1"/>
          </a:solidFill>
          <a:latin typeface="+mn-lt"/>
          <a:ea typeface="+mn-ea"/>
          <a:cs typeface="+mn-cs"/>
        </a:defRPr>
      </a:lvl2pPr>
      <a:lvl3pPr marL="1218987" algn="l" defTabSz="1218987" rtl="0" eaLnBrk="1" latinLnBrk="0" hangingPunct="1">
        <a:defRPr kumimoji="1" lang="ja-JP" sz="2400" kern="1200">
          <a:solidFill>
            <a:schemeClr val="tx1"/>
          </a:solidFill>
          <a:latin typeface="+mn-lt"/>
          <a:ea typeface="+mn-ea"/>
          <a:cs typeface="+mn-cs"/>
        </a:defRPr>
      </a:lvl3pPr>
      <a:lvl4pPr marL="1828480" algn="l" defTabSz="1218987" rtl="0" eaLnBrk="1" latinLnBrk="0" hangingPunct="1">
        <a:defRPr kumimoji="1" lang="ja-JP" sz="2400" kern="1200">
          <a:solidFill>
            <a:schemeClr val="tx1"/>
          </a:solidFill>
          <a:latin typeface="+mn-lt"/>
          <a:ea typeface="+mn-ea"/>
          <a:cs typeface="+mn-cs"/>
        </a:defRPr>
      </a:lvl4pPr>
      <a:lvl5pPr marL="2437973" algn="l" defTabSz="1218987" rtl="0" eaLnBrk="1" latinLnBrk="0" hangingPunct="1">
        <a:defRPr kumimoji="1" lang="ja-JP" sz="2400" kern="1200">
          <a:solidFill>
            <a:schemeClr val="tx1"/>
          </a:solidFill>
          <a:latin typeface="+mn-lt"/>
          <a:ea typeface="+mn-ea"/>
          <a:cs typeface="+mn-cs"/>
        </a:defRPr>
      </a:lvl5pPr>
      <a:lvl6pPr marL="3047467" algn="l" defTabSz="1218987" rtl="0" eaLnBrk="1" latinLnBrk="0" hangingPunct="1">
        <a:defRPr kumimoji="1" lang="ja-JP" sz="2400" kern="1200">
          <a:solidFill>
            <a:schemeClr val="tx1"/>
          </a:solidFill>
          <a:latin typeface="+mn-lt"/>
          <a:ea typeface="+mn-ea"/>
          <a:cs typeface="+mn-cs"/>
        </a:defRPr>
      </a:lvl6pPr>
      <a:lvl7pPr marL="3656960" algn="l" defTabSz="1218987" rtl="0" eaLnBrk="1" latinLnBrk="0" hangingPunct="1">
        <a:defRPr kumimoji="1" lang="ja-JP" sz="2400" kern="1200">
          <a:solidFill>
            <a:schemeClr val="tx1"/>
          </a:solidFill>
          <a:latin typeface="+mn-lt"/>
          <a:ea typeface="+mn-ea"/>
          <a:cs typeface="+mn-cs"/>
        </a:defRPr>
      </a:lvl7pPr>
      <a:lvl8pPr marL="4266453" algn="l" defTabSz="1218987" rtl="0" eaLnBrk="1" latinLnBrk="0" hangingPunct="1">
        <a:defRPr kumimoji="1" lang="ja-JP" sz="2400" kern="1200">
          <a:solidFill>
            <a:schemeClr val="tx1"/>
          </a:solidFill>
          <a:latin typeface="+mn-lt"/>
          <a:ea typeface="+mn-ea"/>
          <a:cs typeface="+mn-cs"/>
        </a:defRPr>
      </a:lvl8pPr>
      <a:lvl9pPr marL="4875947" algn="l" defTabSz="1218987" rtl="0" eaLnBrk="1" latinLnBrk="0" hangingPunct="1">
        <a:defRPr kumimoji="1" lang="ja-JP"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mitsumori.creators-ship.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3892" y="1340768"/>
            <a:ext cx="9865096" cy="2000251"/>
          </a:xfrm>
        </p:spPr>
        <p:txBody>
          <a:bodyPr>
            <a:normAutofit fontScale="90000"/>
          </a:bodyPr>
          <a:lstStyle/>
          <a:p>
            <a:r>
              <a:rPr lang="en-US" altLang="ja-JP" b="1" dirty="0" smtClean="0">
                <a:latin typeface="HG丸ｺﾞｼｯｸM-PRO" panose="020F0600000000000000" pitchFamily="50" charset="-128"/>
                <a:ea typeface="HG丸ｺﾞｼｯｸM-PRO" panose="020F0600000000000000" pitchFamily="50" charset="-128"/>
              </a:rPr>
              <a:t>GPS</a:t>
            </a:r>
            <a:r>
              <a:rPr lang="ja-JP" altLang="en-US" b="1" dirty="0" smtClean="0">
                <a:latin typeface="HG丸ｺﾞｼｯｸM-PRO" panose="020F0600000000000000" pitchFamily="50" charset="-128"/>
                <a:ea typeface="HG丸ｺﾞｼｯｸM-PRO" panose="020F0600000000000000" pitchFamily="50" charset="-128"/>
              </a:rPr>
              <a:t>サービスを利用した</a:t>
            </a:r>
            <a:r>
              <a:rPr lang="en-US" altLang="ja-JP" b="1" dirty="0" smtClean="0">
                <a:latin typeface="HG丸ｺﾞｼｯｸM-PRO" panose="020F0600000000000000" pitchFamily="50" charset="-128"/>
                <a:ea typeface="HG丸ｺﾞｼｯｸM-PRO" panose="020F0600000000000000" pitchFamily="50" charset="-128"/>
              </a:rPr>
              <a:t/>
            </a:r>
            <a:br>
              <a:rPr lang="en-US" altLang="ja-JP" b="1" dirty="0" smtClean="0">
                <a:latin typeface="HG丸ｺﾞｼｯｸM-PRO" panose="020F0600000000000000" pitchFamily="50" charset="-128"/>
                <a:ea typeface="HG丸ｺﾞｼｯｸM-PRO" panose="020F0600000000000000" pitchFamily="50" charset="-128"/>
              </a:rPr>
            </a:br>
            <a:r>
              <a:rPr lang="ja-JP" altLang="en-US" b="1" dirty="0" smtClean="0">
                <a:latin typeface="HG丸ｺﾞｼｯｸM-PRO" panose="020F0600000000000000" pitchFamily="50" charset="-128"/>
                <a:ea typeface="HG丸ｺﾞｼｯｸM-PRO" panose="020F0600000000000000" pitchFamily="50" charset="-128"/>
              </a:rPr>
              <a:t>超大型対人戦闘アプリケーション</a:t>
            </a:r>
            <a:endParaRPr kumimoji="1" lang="ja-JP" b="1" dirty="0">
              <a:latin typeface="HG丸ｺﾞｼｯｸM-PRO" panose="020F0600000000000000" pitchFamily="50" charset="-128"/>
              <a:ea typeface="HG丸ｺﾞｼｯｸM-PRO" panose="020F0600000000000000" pitchFamily="50" charset="-128"/>
            </a:endParaRPr>
          </a:p>
        </p:txBody>
      </p:sp>
      <p:sp>
        <p:nvSpPr>
          <p:cNvPr id="5" name="サブタイトル 4"/>
          <p:cNvSpPr>
            <a:spLocks noGrp="1"/>
          </p:cNvSpPr>
          <p:nvPr>
            <p:ph type="subTitle" idx="1"/>
          </p:nvPr>
        </p:nvSpPr>
        <p:spPr>
          <a:xfrm>
            <a:off x="4726260" y="4293096"/>
            <a:ext cx="8735325" cy="1752600"/>
          </a:xfrm>
        </p:spPr>
        <p:txBody>
          <a:bodyPr>
            <a:normAutofit fontScale="92500" lnSpcReduction="10000"/>
          </a:bodyPr>
          <a:lstStyle/>
          <a:p>
            <a:r>
              <a:rPr lang="en-US" altLang="zh-TW" sz="2600" dirty="0" smtClean="0">
                <a:latin typeface="HG丸ｺﾞｼｯｸM-PRO" panose="020F0600000000000000" pitchFamily="50" charset="-128"/>
                <a:ea typeface="HG丸ｺﾞｼｯｸM-PRO" panose="020F0600000000000000" pitchFamily="50" charset="-128"/>
              </a:rPr>
              <a:t>21511252	</a:t>
            </a:r>
            <a:r>
              <a:rPr lang="zh-TW" altLang="en-US" sz="2600" dirty="0" smtClean="0">
                <a:latin typeface="HG丸ｺﾞｼｯｸM-PRO" panose="020F0600000000000000" pitchFamily="50" charset="-128"/>
                <a:ea typeface="HG丸ｺﾞｼｯｸM-PRO" panose="020F0600000000000000" pitchFamily="50" charset="-128"/>
              </a:rPr>
              <a:t>早坂 </a:t>
            </a:r>
            <a:r>
              <a:rPr lang="zh-TW" altLang="en-US" sz="2600" dirty="0">
                <a:latin typeface="HG丸ｺﾞｼｯｸM-PRO" panose="020F0600000000000000" pitchFamily="50" charset="-128"/>
                <a:ea typeface="HG丸ｺﾞｼｯｸM-PRO" panose="020F0600000000000000" pitchFamily="50" charset="-128"/>
              </a:rPr>
              <a:t>一哉</a:t>
            </a:r>
          </a:p>
          <a:p>
            <a:r>
              <a:rPr lang="en-US" altLang="zh-TW" sz="2600" dirty="0" smtClean="0">
                <a:latin typeface="HG丸ｺﾞｼｯｸM-PRO" panose="020F0600000000000000" pitchFamily="50" charset="-128"/>
                <a:ea typeface="HG丸ｺﾞｼｯｸM-PRO" panose="020F0600000000000000" pitchFamily="50" charset="-128"/>
              </a:rPr>
              <a:t>21511094	</a:t>
            </a:r>
            <a:r>
              <a:rPr lang="zh-TW" altLang="en-US" sz="2600" dirty="0" smtClean="0">
                <a:latin typeface="HG丸ｺﾞｼｯｸM-PRO" panose="020F0600000000000000" pitchFamily="50" charset="-128"/>
                <a:ea typeface="HG丸ｺﾞｼｯｸM-PRO" panose="020F0600000000000000" pitchFamily="50" charset="-128"/>
              </a:rPr>
              <a:t>河崎 </a:t>
            </a:r>
            <a:r>
              <a:rPr lang="zh-TW" altLang="en-US" sz="2600" dirty="0">
                <a:latin typeface="HG丸ｺﾞｼｯｸM-PRO" panose="020F0600000000000000" pitchFamily="50" charset="-128"/>
                <a:ea typeface="HG丸ｺﾞｼｯｸM-PRO" panose="020F0600000000000000" pitchFamily="50" charset="-128"/>
              </a:rPr>
              <a:t>光将</a:t>
            </a:r>
          </a:p>
          <a:p>
            <a:r>
              <a:rPr lang="en-US" altLang="zh-TW" sz="2600" dirty="0" smtClean="0">
                <a:latin typeface="HG丸ｺﾞｼｯｸM-PRO" panose="020F0600000000000000" pitchFamily="50" charset="-128"/>
                <a:ea typeface="HG丸ｺﾞｼｯｸM-PRO" panose="020F0600000000000000" pitchFamily="50" charset="-128"/>
              </a:rPr>
              <a:t>21511037	</a:t>
            </a:r>
            <a:r>
              <a:rPr lang="zh-TW" altLang="en-US" sz="2600" dirty="0" smtClean="0">
                <a:latin typeface="HG丸ｺﾞｼｯｸM-PRO" panose="020F0600000000000000" pitchFamily="50" charset="-128"/>
                <a:ea typeface="HG丸ｺﾞｼｯｸM-PRO" panose="020F0600000000000000" pitchFamily="50" charset="-128"/>
              </a:rPr>
              <a:t>岩大路 </a:t>
            </a:r>
            <a:r>
              <a:rPr lang="zh-TW" altLang="en-US" sz="2600" dirty="0">
                <a:latin typeface="HG丸ｺﾞｼｯｸM-PRO" panose="020F0600000000000000" pitchFamily="50" charset="-128"/>
                <a:ea typeface="HG丸ｺﾞｼｯｸM-PRO" panose="020F0600000000000000" pitchFamily="50" charset="-128"/>
              </a:rPr>
              <a:t>三貴</a:t>
            </a:r>
          </a:p>
          <a:p>
            <a:r>
              <a:rPr lang="en-US" altLang="zh-TW" sz="2600" dirty="0" smtClean="0">
                <a:latin typeface="HG丸ｺﾞｼｯｸM-PRO" panose="020F0600000000000000" pitchFamily="50" charset="-128"/>
                <a:ea typeface="HG丸ｺﾞｼｯｸM-PRO" panose="020F0600000000000000" pitchFamily="50" charset="-128"/>
              </a:rPr>
              <a:t>21511307	</a:t>
            </a:r>
            <a:r>
              <a:rPr lang="zh-TW" altLang="en-US" sz="2600" dirty="0" smtClean="0">
                <a:latin typeface="HG丸ｺﾞｼｯｸM-PRO" panose="020F0600000000000000" pitchFamily="50" charset="-128"/>
                <a:ea typeface="HG丸ｺﾞｼｯｸM-PRO" panose="020F0600000000000000" pitchFamily="50" charset="-128"/>
              </a:rPr>
              <a:t>茂木 </a:t>
            </a:r>
            <a:r>
              <a:rPr lang="zh-TW" altLang="en-US" sz="2600" dirty="0">
                <a:latin typeface="HG丸ｺﾞｼｯｸM-PRO" panose="020F0600000000000000" pitchFamily="50" charset="-128"/>
                <a:ea typeface="HG丸ｺﾞｼｯｸM-PRO" panose="020F0600000000000000" pitchFamily="50" charset="-128"/>
              </a:rPr>
              <a:t>佑馬</a:t>
            </a:r>
          </a:p>
          <a:p>
            <a:r>
              <a:rPr lang="en-US" altLang="zh-TW" sz="2600" dirty="0" smtClean="0">
                <a:latin typeface="HG丸ｺﾞｼｯｸM-PRO" panose="020F0600000000000000" pitchFamily="50" charset="-128"/>
                <a:ea typeface="HG丸ｺﾞｼｯｸM-PRO" panose="020F0600000000000000" pitchFamily="50" charset="-128"/>
              </a:rPr>
              <a:t>21511311	</a:t>
            </a:r>
            <a:r>
              <a:rPr lang="zh-TW" altLang="en-US" sz="2600" dirty="0" smtClean="0">
                <a:latin typeface="HG丸ｺﾞｼｯｸM-PRO" panose="020F0600000000000000" pitchFamily="50" charset="-128"/>
                <a:ea typeface="HG丸ｺﾞｼｯｸM-PRO" panose="020F0600000000000000" pitchFamily="50" charset="-128"/>
              </a:rPr>
              <a:t>矢倉 </a:t>
            </a:r>
            <a:r>
              <a:rPr lang="zh-TW" altLang="en-US" sz="2600" dirty="0">
                <a:latin typeface="HG丸ｺﾞｼｯｸM-PRO" panose="020F0600000000000000" pitchFamily="50" charset="-128"/>
                <a:ea typeface="HG丸ｺﾞｼｯｸM-PRO" panose="020F0600000000000000" pitchFamily="50" charset="-128"/>
              </a:rPr>
              <a:t>怜</a:t>
            </a:r>
          </a:p>
          <a:p>
            <a:endParaRPr kumimoji="1" lang="ja-JP"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lang="ja-JP" altLang="en-US" sz="4800" dirty="0" smtClean="0"/>
              <a:t>ストリート・ボンバー</a:t>
            </a:r>
            <a:r>
              <a:rPr lang="en-US" altLang="ja-JP" sz="4800" dirty="0" smtClean="0"/>
              <a:t>(</a:t>
            </a:r>
            <a:r>
              <a:rPr lang="ja-JP" altLang="en-US" sz="4800" dirty="0" smtClean="0"/>
              <a:t>仮</a:t>
            </a:r>
            <a:r>
              <a:rPr lang="en-US" altLang="ja-JP" sz="4800" dirty="0" smtClean="0"/>
              <a:t>)</a:t>
            </a:r>
            <a:endParaRPr kumimoji="1" lang="ja-JP" altLang="en-US" sz="4800" dirty="0"/>
          </a:p>
        </p:txBody>
      </p:sp>
      <p:sp>
        <p:nvSpPr>
          <p:cNvPr id="4" name="テキスト ボックス 3"/>
          <p:cNvSpPr txBox="1"/>
          <p:nvPr/>
        </p:nvSpPr>
        <p:spPr>
          <a:xfrm>
            <a:off x="1413892" y="2204864"/>
            <a:ext cx="10009112" cy="3847207"/>
          </a:xfrm>
          <a:prstGeom prst="rect">
            <a:avLst/>
          </a:prstGeom>
          <a:noFill/>
        </p:spPr>
        <p:txBody>
          <a:bodyPr wrap="square" rtlCol="0">
            <a:spAutoFit/>
          </a:bodyPr>
          <a:lstStyle/>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多数のプレイヤーと現実に存在するマップ上で戦闘するサバイバルゲーム。</a:t>
            </a:r>
            <a:endParaRPr kumimoji="1" lang="en-US" altLang="ja-JP" sz="2800" dirty="0"/>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プレイヤーキルを目的とする。</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リアルタイム</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で全国すべてのプレイヤーと通信をするのは新しい試みとなる。</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85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3500"/>
                            </p:stCondLst>
                            <p:childTnLst>
                              <p:par>
                                <p:cTn id="17" presetID="14" presetClass="entr" presetSubtype="1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kumimoji="1" lang="ja-JP" altLang="en-US" sz="4800" dirty="0" smtClean="0"/>
              <a:t>目的</a:t>
            </a:r>
            <a:endParaRPr kumimoji="1" lang="ja-JP" altLang="en-US" sz="4800" dirty="0"/>
          </a:p>
        </p:txBody>
      </p:sp>
      <p:sp>
        <p:nvSpPr>
          <p:cNvPr id="3" name="テキスト ボックス 2"/>
          <p:cNvSpPr txBox="1"/>
          <p:nvPr/>
        </p:nvSpPr>
        <p:spPr>
          <a:xfrm>
            <a:off x="1218883" y="2276872"/>
            <a:ext cx="10602878" cy="4278094"/>
          </a:xfrm>
          <a:prstGeom prst="rect">
            <a:avLst/>
          </a:prstGeom>
          <a:noFill/>
        </p:spPr>
        <p:txBody>
          <a:bodyPr wrap="square" rtlCol="0">
            <a:spAutoFit/>
          </a:bodyPr>
          <a:lstStyle/>
          <a:p>
            <a:pPr marL="514350" indent="-514350">
              <a:buFont typeface="+mj-lt"/>
              <a:buAutoNum type="arabicPeriod"/>
            </a:pPr>
            <a:r>
              <a:rPr kumimoji="1" lang="en-US" altLang="ja-JP" sz="3600" dirty="0">
                <a:solidFill>
                  <a:schemeClr val="accent1"/>
                </a:solidFill>
                <a:latin typeface="HG丸ｺﾞｼｯｸM-PRO" panose="020F0600000000000000" pitchFamily="50" charset="-128"/>
                <a:ea typeface="HG丸ｺﾞｼｯｸM-PRO" panose="020F0600000000000000" pitchFamily="50" charset="-128"/>
              </a:rPr>
              <a:t>GPS</a:t>
            </a: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機能を利用した新サービスの提供</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ゲーム利用者による商店、施設の利用促進</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プレイヤ</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ーに楽しんでほしい</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endParaRPr kumimoji="1"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920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500" fill="hold"/>
                                        <p:tgtEl>
                                          <p:spTgt spid="4"/>
                                        </p:tgtEl>
                                        <p:attrNameLst>
                                          <p:attrName>ppt_x</p:attrName>
                                          <p:attrName>ppt_y</p:attrName>
                                        </p:attrNameLst>
                                      </p:cBhvr>
                                    </p:animMotion>
                                  </p:childTnLst>
                                </p:cTn>
                              </p:par>
                            </p:childTnLst>
                          </p:cTn>
                        </p:par>
                        <p:par>
                          <p:cTn id="7" fill="hold">
                            <p:stCondLst>
                              <p:cond delay="250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30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3500"/>
                            </p:stCondLst>
                            <p:childTnLst>
                              <p:par>
                                <p:cTn id="16" presetID="14" presetClass="entr" presetSubtype="10" fill="hold" grpId="0" nodeType="afterEffect">
                                  <p:stCondLst>
                                    <p:cond delay="0"/>
                                  </p:stCondLst>
                                  <p:iterate type="lt">
                                    <p:tmPct val="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12692">
            <a:off x="4761019" y="-5005433"/>
            <a:ext cx="10773816" cy="10773816"/>
          </a:xfrm>
          <a:prstGeom prst="rect">
            <a:avLst/>
          </a:prstGeom>
        </p:spPr>
      </p:pic>
      <p:sp>
        <p:nvSpPr>
          <p:cNvPr id="7" name="正方形/長方形 6"/>
          <p:cNvSpPr/>
          <p:nvPr/>
        </p:nvSpPr>
        <p:spPr>
          <a:xfrm>
            <a:off x="11206980" y="0"/>
            <a:ext cx="981845"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正方形/長方形 5"/>
          <p:cNvSpPr/>
          <p:nvPr/>
        </p:nvSpPr>
        <p:spPr>
          <a:xfrm>
            <a:off x="6670476" y="6267931"/>
            <a:ext cx="5518349" cy="590069"/>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 name="正方形/長方形 4"/>
          <p:cNvSpPr/>
          <p:nvPr/>
        </p:nvSpPr>
        <p:spPr>
          <a:xfrm>
            <a:off x="6208606" y="0"/>
            <a:ext cx="5980219" cy="762952"/>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 name="正方形/長方形 3"/>
          <p:cNvSpPr/>
          <p:nvPr/>
        </p:nvSpPr>
        <p:spPr>
          <a:xfrm>
            <a:off x="837828" y="0"/>
            <a:ext cx="7344816"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p:cNvSpPr>
            <a:spLocks noGrp="1"/>
          </p:cNvSpPr>
          <p:nvPr>
            <p:ph type="title"/>
          </p:nvPr>
        </p:nvSpPr>
        <p:spPr/>
        <p:txBody>
          <a:bodyPr>
            <a:normAutofit/>
          </a:bodyPr>
          <a:lstStyle/>
          <a:p>
            <a:r>
              <a:rPr kumimoji="1" lang="ja-JP" altLang="en-US" sz="4800" dirty="0" smtClean="0"/>
              <a:t>ゲーム詳細</a:t>
            </a:r>
            <a:endParaRPr kumimoji="1" lang="ja-JP" altLang="en-US" sz="4800" dirty="0"/>
          </a:p>
        </p:txBody>
      </p:sp>
      <p:pic>
        <p:nvPicPr>
          <p:cNvPr id="3" name="図 2"/>
          <p:cNvPicPr>
            <a:picLocks noChangeAspect="1"/>
          </p:cNvPicPr>
          <p:nvPr/>
        </p:nvPicPr>
        <p:blipFill>
          <a:blip r:embed="rId4"/>
          <a:stretch>
            <a:fillRect/>
          </a:stretch>
        </p:blipFill>
        <p:spPr>
          <a:xfrm>
            <a:off x="7822604" y="274637"/>
            <a:ext cx="6235386" cy="6235386"/>
          </a:xfrm>
          <a:prstGeom prst="rect">
            <a:avLst/>
          </a:prstGeom>
        </p:spPr>
      </p:pic>
      <p:sp>
        <p:nvSpPr>
          <p:cNvPr id="8" name="二等辺三角形 7"/>
          <p:cNvSpPr/>
          <p:nvPr/>
        </p:nvSpPr>
        <p:spPr>
          <a:xfrm>
            <a:off x="9587006" y="3211013"/>
            <a:ext cx="216024" cy="36004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416" y="5477551"/>
            <a:ext cx="1925650" cy="1925650"/>
          </a:xfrm>
          <a:prstGeom prst="rect">
            <a:avLst/>
          </a:prstGeom>
        </p:spPr>
      </p:pic>
      <p:sp>
        <p:nvSpPr>
          <p:cNvPr id="12" name="円/楕円 11"/>
          <p:cNvSpPr/>
          <p:nvPr/>
        </p:nvSpPr>
        <p:spPr>
          <a:xfrm>
            <a:off x="9444696" y="3176972"/>
            <a:ext cx="504000" cy="504056"/>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正方形/長方形 12"/>
          <p:cNvSpPr/>
          <p:nvPr/>
        </p:nvSpPr>
        <p:spPr>
          <a:xfrm>
            <a:off x="8172158" y="815528"/>
            <a:ext cx="2946069" cy="479097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ＳＣＯＲＥ</a:t>
            </a:r>
            <a:endParaRPr kumimoji="1" lang="en-US" altLang="ja-JP" sz="2800" dirty="0" smtClean="0"/>
          </a:p>
          <a:p>
            <a:pPr algn="ctr"/>
            <a:r>
              <a:rPr kumimoji="1" lang="ja-JP" altLang="en-US" sz="2800" dirty="0" smtClean="0"/>
              <a:t>３ｐｔ</a:t>
            </a:r>
            <a:endParaRPr kumimoji="1" lang="ja-JP" altLang="en-US" sz="2800" dirty="0"/>
          </a:p>
        </p:txBody>
      </p:sp>
      <p:sp>
        <p:nvSpPr>
          <p:cNvPr id="14" name="テキスト ボックス 13"/>
          <p:cNvSpPr txBox="1"/>
          <p:nvPr/>
        </p:nvSpPr>
        <p:spPr>
          <a:xfrm>
            <a:off x="1169959" y="1424385"/>
            <a:ext cx="6099665" cy="5324535"/>
          </a:xfrm>
          <a:prstGeom prst="rect">
            <a:avLst/>
          </a:prstGeom>
          <a:noFill/>
        </p:spPr>
        <p:txBody>
          <a:bodyPr wrap="square" rtlCol="0">
            <a:spAutoFit/>
          </a:bodyPr>
          <a:lstStyle/>
          <a:p>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右側</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画面</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のようにマップ中央にプレイヤーを配置し付近にいるプレイヤーを確認することができます。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下の武器スロットにセットされている武器を使用して相手プレイヤーを倒すことで</a:t>
            </a:r>
            <a:r>
              <a:rPr kumimoji="1" lang="en-US" altLang="ja-JP" sz="3200" dirty="0" err="1" smtClean="0">
                <a:solidFill>
                  <a:schemeClr val="accent1"/>
                </a:solidFill>
                <a:latin typeface="HG丸ｺﾞｼｯｸM-PRO" panose="020F0600000000000000" pitchFamily="50" charset="-128"/>
                <a:ea typeface="HG丸ｺﾞｼｯｸM-PRO" panose="020F0600000000000000" pitchFamily="50" charset="-128"/>
              </a:rPr>
              <a:t>pt</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を獲得するというシンプルなルールです。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pPr algn="r"/>
            <a:r>
              <a:rPr kumimoji="1" lang="en-US" altLang="ja-JP" dirty="0" smtClean="0">
                <a:solidFill>
                  <a:schemeClr val="accent1"/>
                </a:solidFill>
                <a:latin typeface="HG丸ｺﾞｼｯｸM-PRO" panose="020F0600000000000000" pitchFamily="50" charset="-128"/>
                <a:ea typeface="HG丸ｺﾞｼｯｸM-PRO" panose="020F0600000000000000" pitchFamily="50" charset="-128"/>
              </a:rPr>
              <a:t>※</a:t>
            </a:r>
            <a:r>
              <a:rPr kumimoji="1" lang="ja-JP" altLang="en-US" dirty="0" smtClean="0">
                <a:solidFill>
                  <a:schemeClr val="accent1"/>
                </a:solidFill>
                <a:latin typeface="HG丸ｺﾞｼｯｸM-PRO" panose="020F0600000000000000" pitchFamily="50" charset="-128"/>
                <a:ea typeface="HG丸ｺﾞｼｯｸM-PRO" panose="020F0600000000000000" pitchFamily="50" charset="-128"/>
              </a:rPr>
              <a:t>左の画面はイメージです</a:t>
            </a:r>
            <a:endParaRPr kumimoji="1" lang="ja-JP" altLang="en-US"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3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69 0.05578 L -0.00169 0.60185 " pathEditMode="relative" rAng="0" ptsTypes="AA">
                                      <p:cBhvr>
                                        <p:cTn id="6" dur="10000" fill="hold"/>
                                        <p:tgtEl>
                                          <p:spTgt spid="10"/>
                                        </p:tgtEl>
                                        <p:attrNameLst>
                                          <p:attrName>ppt_x</p:attrName>
                                          <p:attrName>ppt_y</p:attrName>
                                        </p:attrNameLst>
                                      </p:cBhvr>
                                      <p:rCtr x="0" y="27292"/>
                                    </p:animMotion>
                                  </p:childTnLst>
                                </p:cTn>
                              </p:par>
                            </p:childTnLst>
                          </p:cTn>
                        </p:par>
                        <p:par>
                          <p:cTn id="7" fill="hold">
                            <p:stCondLst>
                              <p:cond delay="10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1000"/>
                            </p:stCondLst>
                            <p:childTnLst>
                              <p:par>
                                <p:cTn id="14" presetID="26" presetClass="emph" presetSubtype="0" fill="hold"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1500"/>
                            </p:stCondLst>
                            <p:childTnLst>
                              <p:par>
                                <p:cTn id="18" presetID="53" presetClass="entr" presetSubtype="16"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2000"/>
                            </p:stCondLst>
                            <p:childTnLst>
                              <p:par>
                                <p:cTn id="24" presetID="6" presetClass="emph" presetSubtype="0" fill="hold" grpId="0" nodeType="afterEffect">
                                  <p:stCondLst>
                                    <p:cond delay="0"/>
                                  </p:stCondLst>
                                  <p:childTnLst>
                                    <p:animScale>
                                      <p:cBhvr>
                                        <p:cTn id="25" dur="2000" fill="hold"/>
                                        <p:tgtEl>
                                          <p:spTgt spid="12"/>
                                        </p:tgtEl>
                                      </p:cBhvr>
                                      <p:by x="200000" y="200000"/>
                                    </p:animScale>
                                  </p:childTnLst>
                                </p:cTn>
                              </p:par>
                            </p:childTnLst>
                          </p:cTn>
                        </p:par>
                        <p:par>
                          <p:cTn id="26" fill="hold">
                            <p:stCondLst>
                              <p:cond delay="14000"/>
                            </p:stCondLst>
                            <p:childTnLst>
                              <p:par>
                                <p:cTn id="27" presetID="1"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14000"/>
                            </p:stCondLst>
                            <p:childTnLst>
                              <p:par>
                                <p:cTn id="30" presetID="14" presetClass="entr" presetSubtype="10" fill="hold" nodeType="afterEffect">
                                  <p:stCondLst>
                                    <p:cond delay="7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32" dur="500"/>
                                        <p:tgtEl>
                                          <p:spTgt spid="13">
                                            <p:txEl>
                                              <p:pRg st="0" end="0"/>
                                            </p:txEl>
                                          </p:spTgt>
                                        </p:tgtEl>
                                      </p:cBhvr>
                                    </p:animEffect>
                                  </p:childTnLst>
                                </p:cTn>
                              </p:par>
                            </p:childTnLst>
                          </p:cTn>
                        </p:par>
                        <p:par>
                          <p:cTn id="33" fill="hold">
                            <p:stCondLst>
                              <p:cond delay="15200"/>
                            </p:stCondLst>
                            <p:childTnLst>
                              <p:par>
                                <p:cTn id="34" presetID="14" presetClass="entr" presetSubtype="10" fill="hold" nodeType="afterEffect">
                                  <p:stCondLst>
                                    <p:cond delay="70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予想開発費</a:t>
            </a:r>
            <a:endParaRPr kumimoji="1" lang="ja-JP" altLang="en-US" sz="4800" dirty="0"/>
          </a:p>
        </p:txBody>
      </p:sp>
      <p:sp>
        <p:nvSpPr>
          <p:cNvPr id="3" name="テキスト ボックス 2"/>
          <p:cNvSpPr txBox="1"/>
          <p:nvPr/>
        </p:nvSpPr>
        <p:spPr>
          <a:xfrm>
            <a:off x="1218883" y="2276872"/>
            <a:ext cx="10602878" cy="4308872"/>
          </a:xfrm>
          <a:prstGeom prst="rect">
            <a:avLst/>
          </a:prstGeom>
          <a:noFill/>
        </p:spPr>
        <p:txBody>
          <a:bodyPr wrap="square" rtlCol="0">
            <a:spAutoFit/>
          </a:bodyPr>
          <a:lstStyle/>
          <a:p>
            <a:r>
              <a:rPr lang="ja-JP" altLang="en-US" sz="3600" dirty="0" smtClean="0">
                <a:solidFill>
                  <a:schemeClr val="accent1"/>
                </a:solidFill>
                <a:latin typeface="HG丸ｺﾞｼｯｸM-PRO" panose="020F0600000000000000" pitchFamily="50" charset="-128"/>
                <a:ea typeface="HG丸ｺﾞｼｯｸM-PRO" panose="020F0600000000000000" pitchFamily="50" charset="-128"/>
              </a:rPr>
              <a:t>開発</a:t>
            </a:r>
            <a:r>
              <a:rPr lang="ja-JP" altLang="en-US" sz="3600" dirty="0">
                <a:solidFill>
                  <a:schemeClr val="accent1"/>
                </a:solidFill>
                <a:latin typeface="HG丸ｺﾞｼｯｸM-PRO" panose="020F0600000000000000" pitchFamily="50" charset="-128"/>
                <a:ea typeface="HG丸ｺﾞｼｯｸM-PRO" panose="020F0600000000000000" pitchFamily="50" charset="-128"/>
              </a:rPr>
              <a:t>資金＋宣伝費用＋協力企業への契約金他</a:t>
            </a:r>
            <a:r>
              <a:rPr lang="en-US" altLang="ja-JP" sz="3600" dirty="0" smtClean="0">
                <a:solidFill>
                  <a:schemeClr val="accent1"/>
                </a:solidFill>
                <a:latin typeface="HG丸ｺﾞｼｯｸM-PRO" panose="020F0600000000000000" pitchFamily="50" charset="-128"/>
                <a:ea typeface="HG丸ｺﾞｼｯｸM-PRO" panose="020F0600000000000000" pitchFamily="50" charset="-128"/>
              </a:rPr>
              <a:t>…</a:t>
            </a: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				</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約</a:t>
            </a:r>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450</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万円</a:t>
            </a:r>
            <a:endParaRPr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rPr>
              <a:t>※</a:t>
            </a:r>
            <a:r>
              <a:rPr lang="ja-JP" altLang="en-US" sz="2800" dirty="0" smtClean="0">
                <a:solidFill>
                  <a:schemeClr val="accent1"/>
                </a:solidFill>
                <a:latin typeface="HG丸ｺﾞｼｯｸM-PRO" panose="020F0600000000000000" pitchFamily="50" charset="-128"/>
                <a:ea typeface="HG丸ｺﾞｼｯｸM-PRO" panose="020F0600000000000000" pitchFamily="50" charset="-128"/>
              </a:rPr>
              <a:t>「アプリ開発費見積もりシュミレーター」の結果を参考に見積もっています。</a:t>
            </a:r>
            <a:endParaRPr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lang="ja-JP" altLang="en-US" sz="2800" u="sng" dirty="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u="sng" dirty="0" smtClean="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hlinkClick r:id="rId3"/>
              </a:rPr>
              <a:t>http</a:t>
            </a:r>
            <a:r>
              <a:rPr lang="en-US" altLang="ja-JP" sz="2800" dirty="0">
                <a:solidFill>
                  <a:schemeClr val="accent1"/>
                </a:solidFill>
                <a:latin typeface="HG丸ｺﾞｼｯｸM-PRO" panose="020F0600000000000000" pitchFamily="50" charset="-128"/>
                <a:ea typeface="HG丸ｺﾞｼｯｸM-PRO" panose="020F0600000000000000" pitchFamily="50" charset="-128"/>
                <a:hlinkClick r:id="rId3"/>
              </a:rPr>
              <a:t>://mitsumori.creators-ship.com/</a:t>
            </a:r>
            <a:endParaRPr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703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 dur="500"/>
                                        <p:tgtEl>
                                          <p:spTgt spid="3">
                                            <p:txEl>
                                              <p:pRg st="5" end="5"/>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a:t>提供者への特典</a:t>
            </a:r>
            <a:endParaRPr kumimoji="1" lang="ja-JP" altLang="en-US" sz="4800" dirty="0"/>
          </a:p>
        </p:txBody>
      </p:sp>
      <p:graphicFrame>
        <p:nvGraphicFramePr>
          <p:cNvPr id="5" name="表 4"/>
          <p:cNvGraphicFramePr>
            <a:graphicFrameLocks noGrp="1"/>
          </p:cNvGraphicFramePr>
          <p:nvPr>
            <p:extLst>
              <p:ext uri="{D42A27DB-BD31-4B8C-83A1-F6EECF244321}">
                <p14:modId xmlns:p14="http://schemas.microsoft.com/office/powerpoint/2010/main" val="2787423647"/>
              </p:ext>
            </p:extLst>
          </p:nvPr>
        </p:nvGraphicFramePr>
        <p:xfrm>
          <a:off x="1218882" y="1498600"/>
          <a:ext cx="10360501" cy="5161247"/>
        </p:xfrm>
        <a:graphic>
          <a:graphicData uri="http://schemas.openxmlformats.org/drawingml/2006/table">
            <a:tbl>
              <a:tblPr firstRow="1" bandRow="1">
                <a:tableStyleId>{69012ECD-51FC-41F1-AA8D-1B2483CD663E}</a:tableStyleId>
              </a:tblPr>
              <a:tblGrid>
                <a:gridCol w="2987451"/>
                <a:gridCol w="7373050"/>
              </a:tblGrid>
              <a:tr h="702596">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寄付金額</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特典内容</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30000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3</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70000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協力企業の関連商品詰め合わせ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100000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1288731">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ゲーム内重要地点までの招待券</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bl>
          </a:graphicData>
        </a:graphic>
      </p:graphicFrame>
    </p:spTree>
    <p:extLst>
      <p:ext uri="{BB962C8B-B14F-4D97-AF65-F5344CB8AC3E}">
        <p14:creationId xmlns:p14="http://schemas.microsoft.com/office/powerpoint/2010/main" val="33644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85D49CD-E250-49F2-832A-47F73F581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回路三重線のプレゼンテーション (ワイド画面)</Template>
  <TotalTime>0</TotalTime>
  <Words>431</Words>
  <Application>Microsoft Office PowerPoint</Application>
  <PresentationFormat>ユーザー設定</PresentationFormat>
  <Paragraphs>71</Paragraphs>
  <Slides>6</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HG丸ｺﾞｼｯｸM-PRO</vt:lpstr>
      <vt:lpstr>Meiryo UI</vt:lpstr>
      <vt:lpstr>ＭＳ Ｐゴシック</vt:lpstr>
      <vt:lpstr>Arial</vt:lpstr>
      <vt:lpstr>Calibri</vt:lpstr>
      <vt:lpstr>Tech_16x9</vt:lpstr>
      <vt:lpstr>GPSサービスを利用した 超大型対人戦闘アプリケーション</vt:lpstr>
      <vt:lpstr>ストリート・ボンバー(仮)</vt:lpstr>
      <vt:lpstr>目的</vt:lpstr>
      <vt:lpstr>ゲーム詳細</vt:lpstr>
      <vt:lpstr>予想開発費</vt:lpstr>
      <vt:lpstr>提供者への特典</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2015-12-20T02:02:45Z</dcterms:created>
  <dcterms:modified xsi:type="dcterms:W3CDTF">2015-12-21T03:39:52Z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